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64" r:id="rId2"/>
    <p:sldId id="275" r:id="rId3"/>
    <p:sldId id="277" r:id="rId4"/>
    <p:sldId id="268" r:id="rId5"/>
    <p:sldId id="265" r:id="rId6"/>
    <p:sldId id="269" r:id="rId7"/>
    <p:sldId id="270" r:id="rId8"/>
    <p:sldId id="266" r:id="rId9"/>
    <p:sldId id="267" r:id="rId10"/>
    <p:sldId id="271" r:id="rId11"/>
    <p:sldId id="272" r:id="rId12"/>
    <p:sldId id="273" r:id="rId13"/>
    <p:sldId id="274" r:id="rId14"/>
    <p:sldId id="27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46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C62029-76C0-7049-9073-28A3C89B79A0}" v="1" dt="2026-03-11T19:59:23.5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86"/>
  </p:normalViewPr>
  <p:slideViewPr>
    <p:cSldViewPr snapToGrid="0">
      <p:cViewPr varScale="1">
        <p:scale>
          <a:sx n="109" d="100"/>
          <a:sy n="109" d="100"/>
        </p:scale>
        <p:origin x="70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81A039-C66C-AE47-98D3-83FDBFDDD4A5}" type="datetimeFigureOut">
              <a:rPr lang="en-US" smtClean="0"/>
              <a:t>4/9/26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3EB47-18AC-E249-B068-920649D5E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05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E3EB47-18AC-E249-B068-920649D5E2A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658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836B8-082C-0401-3FDE-EB7C3D50F3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4EEF4A-AFC9-C42C-24A1-33528B245C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A8CA4-CFD0-11BD-610D-77AE5E08F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F6F9-76BD-F548-8E0E-7F6717657530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D760B4-7781-6983-39E2-27514ED0F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86A3F8-0871-528F-0CA4-F6E01592A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96B9F-C075-DA45-94C9-8BBAB2C2C3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23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41A2B-75C5-AEAB-A54F-161FF30AD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EDF1AA-052B-B1E6-C782-FB132BD1A9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79D22-B0E7-D6A1-9B57-80852C728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F6F9-76BD-F548-8E0E-7F6717657530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E1643E-5943-9688-79EB-D17F9509F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37B98-E55A-41AD-492C-500ACA9C6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96B9F-C075-DA45-94C9-8BBAB2C2C3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401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EEB35D-10BD-9A5F-3F40-2377D40FC0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A951E0-1D68-6CB0-8305-9AC722A2B0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860E1A-A7AF-BA95-AA36-07C9DE3D6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F6F9-76BD-F548-8E0E-7F6717657530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A47F3-5BB8-59E2-E098-409FF407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9957B-FA15-9858-FC16-250C23715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96B9F-C075-DA45-94C9-8BBAB2C2C3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501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EEE40-216A-F838-730C-BAFC60C5A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3F5D2A-D7E3-FD80-5889-90B18A99D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695CDA-EAC8-CC37-93BD-F05B347FF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F6F9-76BD-F548-8E0E-7F6717657530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475875-B32E-CE50-F241-7196CF5D8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BDED0-A382-7355-B81C-11ECC517F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96B9F-C075-DA45-94C9-8BBAB2C2C3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214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13FD6-A601-D941-9823-338831BD8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5748A-4DA0-D7B4-9790-48E7D8602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8F7905-D9D2-B47D-EA63-DA97DC286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F6F9-76BD-F548-8E0E-7F6717657530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850E9-C438-5259-A4A7-003CE7E94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6D4B8F-3FA1-3FC7-0BF9-930CEF4B4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96B9F-C075-DA45-94C9-8BBAB2C2C3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522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CA7AF-81F2-2914-E98D-665D84642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644020-37DD-70BA-ECE7-CD160B7228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B73C41-D876-C8B8-2CB3-83D7454DB0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2ED7AD-0812-EB59-BDF2-3B90643D0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F6F9-76BD-F548-8E0E-7F6717657530}" type="datetimeFigureOut">
              <a:rPr lang="en-US" smtClean="0"/>
              <a:t>4/9/26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F780B0-5966-AB2D-E34A-60CDB29A6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9C61F7-6A15-3DE4-B85C-CEF15E1FA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96B9F-C075-DA45-94C9-8BBAB2C2C3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69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59F47-3D4A-9E8A-E35B-1782A20F2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08AB33-95BA-D832-4EC5-0637A329CE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B8D834-2BB4-4045-A1E2-F48F9B8D19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E172D0-D3F4-AFC7-86E6-603B24C64E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37CF25-D2C8-2206-8DC3-8EC2A9A1E4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F8E6DA-39C0-E87C-BF1A-4BF815972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F6F9-76BD-F548-8E0E-7F6717657530}" type="datetimeFigureOut">
              <a:rPr lang="en-US" smtClean="0"/>
              <a:t>4/9/26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409445-473C-309A-4A7B-B134B26E4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A85460-D8DC-2107-E80D-C0C6113A6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96B9F-C075-DA45-94C9-8BBAB2C2C3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039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3B571-87BF-63C2-A097-9D3A0A585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CB4EB2-F9C7-A9F1-A068-C09ED2FE0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F6F9-76BD-F548-8E0E-7F6717657530}" type="datetimeFigureOut">
              <a:rPr lang="en-US" smtClean="0"/>
              <a:t>4/9/26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C4044-0569-BFE6-448B-78FEB3E00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0A0DD-42A0-80CE-C0A1-51A51F6C6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96B9F-C075-DA45-94C9-8BBAB2C2C3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75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99290A-3138-9734-A77B-26E21C92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F6F9-76BD-F548-8E0E-7F6717657530}" type="datetimeFigureOut">
              <a:rPr lang="en-US" smtClean="0"/>
              <a:t>4/9/26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81F125-2A96-91BA-3C2D-514F679A0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297C71-7F84-1F58-652A-52DEF0027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96B9F-C075-DA45-94C9-8BBAB2C2C3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721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46A50-01D9-9866-58A0-EBE5DF3FF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1BB742-2CA8-8A63-E563-06496D45F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16D7FD-1A4A-1CAF-8667-CC2414FB67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84875-0C0B-5272-05EE-A28740D0B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F6F9-76BD-F548-8E0E-7F6717657530}" type="datetimeFigureOut">
              <a:rPr lang="en-US" smtClean="0"/>
              <a:t>4/9/26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840679-2631-6799-1318-C91B0BBA5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128EB4-421A-D684-E6D5-ECDECE377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96B9F-C075-DA45-94C9-8BBAB2C2C3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059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EE239-EABB-A1C8-6FBE-1E26B1D4F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9C7058-E3A1-7D1B-C666-EDFE1D9992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AB660-87A0-611D-F7D5-E12F6CEE1F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ACBA90-D036-A8DC-BAB2-82AF755E6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F6F9-76BD-F548-8E0E-7F6717657530}" type="datetimeFigureOut">
              <a:rPr lang="en-US" smtClean="0"/>
              <a:t>4/9/26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0322D7-88FE-60B4-FB4C-650305599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F7CF04-4262-BDC2-C64F-94928D6F4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96B9F-C075-DA45-94C9-8BBAB2C2C3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742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327B2E-E0F1-1E11-F4EE-063DF6403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7E4703-2C62-705F-A3A9-A64B5272E4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D3F89-9671-849F-2EA8-608CA1E8D3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BAF6F9-76BD-F548-8E0E-7F6717657530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CD328-A580-DBD5-4688-3F3E2DC7B6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96F09-2EEE-D6E6-2CC4-95A19DCD4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A96B9F-C075-DA45-94C9-8BBAB2C2C3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70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389"/>
            <a:ext cx="12192000" cy="6860777"/>
          </a:xfrm>
          <a:custGeom>
            <a:avLst/>
            <a:gdLst/>
            <a:ahLst/>
            <a:cxnLst/>
            <a:rect l="l" t="t" r="r" b="b"/>
            <a:pathLst>
              <a:path w="18288000" h="10291165">
                <a:moveTo>
                  <a:pt x="0" y="0"/>
                </a:moveTo>
                <a:lnTo>
                  <a:pt x="18288000" y="0"/>
                </a:lnTo>
                <a:lnTo>
                  <a:pt x="18288000" y="10291166"/>
                </a:lnTo>
                <a:lnTo>
                  <a:pt x="0" y="102911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3000"/>
            </a:blip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4" name="Freeform 4"/>
          <p:cNvSpPr/>
          <p:nvPr/>
        </p:nvSpPr>
        <p:spPr>
          <a:xfrm>
            <a:off x="569743" y="440585"/>
            <a:ext cx="1695486" cy="304807"/>
          </a:xfrm>
          <a:custGeom>
            <a:avLst/>
            <a:gdLst/>
            <a:ahLst/>
            <a:cxnLst/>
            <a:rect l="l" t="t" r="r" b="b"/>
            <a:pathLst>
              <a:path w="2543229" h="457210">
                <a:moveTo>
                  <a:pt x="0" y="0"/>
                </a:moveTo>
                <a:lnTo>
                  <a:pt x="2543229" y="0"/>
                </a:lnTo>
                <a:lnTo>
                  <a:pt x="2543229" y="457210"/>
                </a:lnTo>
                <a:lnTo>
                  <a:pt x="0" y="4572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5" name="AutoShape 5"/>
          <p:cNvSpPr/>
          <p:nvPr/>
        </p:nvSpPr>
        <p:spPr>
          <a:xfrm>
            <a:off x="2467672" y="592988"/>
            <a:ext cx="7716201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6" name="AutoShape 6"/>
          <p:cNvSpPr/>
          <p:nvPr/>
        </p:nvSpPr>
        <p:spPr>
          <a:xfrm>
            <a:off x="736698" y="6229109"/>
            <a:ext cx="906287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7" name="Freeform 7"/>
          <p:cNvSpPr/>
          <p:nvPr/>
        </p:nvSpPr>
        <p:spPr>
          <a:xfrm>
            <a:off x="9973101" y="5993289"/>
            <a:ext cx="1533099" cy="459929"/>
          </a:xfrm>
          <a:custGeom>
            <a:avLst/>
            <a:gdLst/>
            <a:ahLst/>
            <a:cxnLst/>
            <a:rect l="l" t="t" r="r" b="b"/>
            <a:pathLst>
              <a:path w="2299648" h="689894">
                <a:moveTo>
                  <a:pt x="0" y="0"/>
                </a:moveTo>
                <a:lnTo>
                  <a:pt x="2299648" y="0"/>
                </a:lnTo>
                <a:lnTo>
                  <a:pt x="2299648" y="689895"/>
                </a:lnTo>
                <a:lnTo>
                  <a:pt x="0" y="6898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8" name="TextBox 8"/>
          <p:cNvSpPr txBox="1"/>
          <p:nvPr/>
        </p:nvSpPr>
        <p:spPr>
          <a:xfrm>
            <a:off x="10387073" y="411642"/>
            <a:ext cx="1352982" cy="302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45"/>
              </a:lnSpc>
            </a:pPr>
            <a:r>
              <a:rPr lang="en-US" sz="1890" dirty="0">
                <a:solidFill>
                  <a:srgbClr val="000000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Neue Montreal Medium"/>
              </a:rPr>
              <a:t>BREAKOUT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768568" y="1446479"/>
            <a:ext cx="8654864" cy="3693319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8000" b="1" spc="-184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Equipping Parents to Lead in Discipleship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10709-73B6-BF14-1400-A149E3C5E7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595DD5F-3671-6E2C-9D4F-97D122E1DC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0775F665-E507-1181-97FC-A8176857826C}"/>
              </a:ext>
            </a:extLst>
          </p:cNvPr>
          <p:cNvGrpSpPr/>
          <p:nvPr/>
        </p:nvGrpSpPr>
        <p:grpSpPr>
          <a:xfrm>
            <a:off x="6096000" y="-209151"/>
            <a:ext cx="6271653" cy="7207674"/>
            <a:chOff x="0" y="0"/>
            <a:chExt cx="2477690" cy="2847476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87B10029-C120-B9BF-FF57-28F675F8C680}"/>
                </a:ext>
              </a:extLst>
            </p:cNvPr>
            <p:cNvSpPr/>
            <p:nvPr/>
          </p:nvSpPr>
          <p:spPr>
            <a:xfrm>
              <a:off x="0" y="0"/>
              <a:ext cx="2477690" cy="2847476"/>
            </a:xfrm>
            <a:custGeom>
              <a:avLst/>
              <a:gdLst/>
              <a:ahLst/>
              <a:cxnLst/>
              <a:rect l="l" t="t" r="r" b="b"/>
              <a:pathLst>
                <a:path w="2477690" h="2847476">
                  <a:moveTo>
                    <a:pt x="0" y="0"/>
                  </a:moveTo>
                  <a:lnTo>
                    <a:pt x="2477690" y="0"/>
                  </a:lnTo>
                  <a:lnTo>
                    <a:pt x="2477690" y="2847476"/>
                  </a:lnTo>
                  <a:lnTo>
                    <a:pt x="0" y="284747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AE1A418F-8724-C4F4-E37C-EDBC52AB27BF}"/>
                </a:ext>
              </a:extLst>
            </p:cNvPr>
            <p:cNvSpPr txBox="1"/>
            <p:nvPr/>
          </p:nvSpPr>
          <p:spPr>
            <a:xfrm>
              <a:off x="0" y="-38100"/>
              <a:ext cx="2477690" cy="2885576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50F2C9DC-403A-1F26-3899-474F345434DD}"/>
              </a:ext>
            </a:extLst>
          </p:cNvPr>
          <p:cNvSpPr/>
          <p:nvPr/>
        </p:nvSpPr>
        <p:spPr>
          <a:xfrm>
            <a:off x="572754" y="440585"/>
            <a:ext cx="1695486" cy="304807"/>
          </a:xfrm>
          <a:custGeom>
            <a:avLst/>
            <a:gdLst/>
            <a:ahLst/>
            <a:cxnLst/>
            <a:rect l="l" t="t" r="r" b="b"/>
            <a:pathLst>
              <a:path w="2543229" h="457210">
                <a:moveTo>
                  <a:pt x="0" y="0"/>
                </a:moveTo>
                <a:lnTo>
                  <a:pt x="2543229" y="0"/>
                </a:lnTo>
                <a:lnTo>
                  <a:pt x="2543229" y="457210"/>
                </a:lnTo>
                <a:lnTo>
                  <a:pt x="0" y="4572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DFED80F6-2BDA-B35E-30DA-456974ADA0FF}"/>
              </a:ext>
            </a:extLst>
          </p:cNvPr>
          <p:cNvSpPr/>
          <p:nvPr/>
        </p:nvSpPr>
        <p:spPr>
          <a:xfrm>
            <a:off x="4023484" y="5942236"/>
            <a:ext cx="1533099" cy="459929"/>
          </a:xfrm>
          <a:custGeom>
            <a:avLst/>
            <a:gdLst/>
            <a:ahLst/>
            <a:cxnLst/>
            <a:rect l="l" t="t" r="r" b="b"/>
            <a:pathLst>
              <a:path w="2299648" h="689894">
                <a:moveTo>
                  <a:pt x="0" y="0"/>
                </a:moveTo>
                <a:lnTo>
                  <a:pt x="2299648" y="0"/>
                </a:lnTo>
                <a:lnTo>
                  <a:pt x="2299648" y="689894"/>
                </a:lnTo>
                <a:lnTo>
                  <a:pt x="0" y="6898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8" name="AutoShape 8">
            <a:extLst>
              <a:ext uri="{FF2B5EF4-FFF2-40B4-BE49-F238E27FC236}">
                <a16:creationId xmlns:a16="http://schemas.microsoft.com/office/drawing/2014/main" id="{0AB3B57C-CA06-E5B8-E6F5-3DAAEA3AF661}"/>
              </a:ext>
            </a:extLst>
          </p:cNvPr>
          <p:cNvSpPr/>
          <p:nvPr/>
        </p:nvSpPr>
        <p:spPr>
          <a:xfrm flipV="1">
            <a:off x="572754" y="6217399"/>
            <a:ext cx="322023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1EDD251C-7353-3BC2-C923-F624B18AA107}"/>
              </a:ext>
            </a:extLst>
          </p:cNvPr>
          <p:cNvSpPr/>
          <p:nvPr/>
        </p:nvSpPr>
        <p:spPr>
          <a:xfrm flipV="1">
            <a:off x="2567926" y="589813"/>
            <a:ext cx="2911117" cy="635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778D6E-6A2B-74D5-1A80-EBC4AA0C68BF}"/>
              </a:ext>
            </a:extLst>
          </p:cNvPr>
          <p:cNvSpPr txBox="1"/>
          <p:nvPr/>
        </p:nvSpPr>
        <p:spPr>
          <a:xfrm>
            <a:off x="6589353" y="671469"/>
            <a:ext cx="5284945" cy="5349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81019" indent="-381019">
              <a:lnSpc>
                <a:spcPts val="5291"/>
              </a:lnSpc>
              <a:buFont typeface="Arial" panose="020B0604020202020204" pitchFamily="34" charset="0"/>
              <a:buChar char="•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Conversation prompts</a:t>
            </a:r>
          </a:p>
          <a:p>
            <a:pPr marL="381019" indent="-381019">
              <a:lnSpc>
                <a:spcPts val="5291"/>
              </a:lnSpc>
              <a:buFont typeface="Arial" panose="020B0604020202020204" pitchFamily="34" charset="0"/>
              <a:buChar char="•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God’s Word for Families</a:t>
            </a:r>
          </a:p>
          <a:p>
            <a:pPr marL="381019" indent="-381019">
              <a:lnSpc>
                <a:spcPts val="5291"/>
              </a:lnSpc>
              <a:buFont typeface="Arial" panose="020B0604020202020204" pitchFamily="34" charset="0"/>
              <a:buChar char="•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Sermon recaps</a:t>
            </a:r>
          </a:p>
          <a:p>
            <a:pPr marL="381019" indent="-381019">
              <a:lnSpc>
                <a:spcPts val="5291"/>
              </a:lnSpc>
              <a:buFont typeface="Arial" panose="020B0604020202020204" pitchFamily="34" charset="0"/>
              <a:buChar char="•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When I Pray 30-day Challenge</a:t>
            </a:r>
          </a:p>
          <a:p>
            <a:pPr marL="381019" indent="-381019">
              <a:lnSpc>
                <a:spcPts val="5291"/>
              </a:lnSpc>
              <a:buFont typeface="Arial" panose="020B0604020202020204" pitchFamily="34" charset="0"/>
              <a:buChar char="•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Family devotionals:</a:t>
            </a:r>
          </a:p>
          <a:p>
            <a:pPr marL="914400" lvl="1" indent="-457200">
              <a:lnSpc>
                <a:spcPts val="5291"/>
              </a:lnSpc>
              <a:buFont typeface="Courier New" panose="02070309020205020404" pitchFamily="49" charset="0"/>
              <a:buChar char="o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The Healthy Homes Challenge</a:t>
            </a:r>
          </a:p>
          <a:p>
            <a:pPr marL="914400" lvl="1" indent="-457200">
              <a:lnSpc>
                <a:spcPts val="5291"/>
              </a:lnSpc>
              <a:buFont typeface="Courier New" panose="02070309020205020404" pitchFamily="49" charset="0"/>
              <a:buChar char="o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The Family Devotional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6BC682-5879-8DB8-26AA-EDAC37B8B596}"/>
              </a:ext>
            </a:extLst>
          </p:cNvPr>
          <p:cNvSpPr txBox="1"/>
          <p:nvPr/>
        </p:nvSpPr>
        <p:spPr>
          <a:xfrm>
            <a:off x="1010191" y="2761368"/>
            <a:ext cx="36907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Empower</a:t>
            </a:r>
          </a:p>
        </p:txBody>
      </p:sp>
    </p:spTree>
    <p:extLst>
      <p:ext uri="{BB962C8B-B14F-4D97-AF65-F5344CB8AC3E}">
        <p14:creationId xmlns:p14="http://schemas.microsoft.com/office/powerpoint/2010/main" val="4095807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7CB59-8FD0-AF9E-B1FE-19D209E0E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48141CF-1271-5AF4-2B12-869A271918A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A89778F6-3FA9-C882-CCC2-3C4EB057EDA3}"/>
              </a:ext>
            </a:extLst>
          </p:cNvPr>
          <p:cNvGrpSpPr/>
          <p:nvPr/>
        </p:nvGrpSpPr>
        <p:grpSpPr>
          <a:xfrm>
            <a:off x="6096000" y="-209151"/>
            <a:ext cx="6271653" cy="7207674"/>
            <a:chOff x="0" y="0"/>
            <a:chExt cx="2477690" cy="2847476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B73D1557-7376-435C-AEE5-70D214D18486}"/>
                </a:ext>
              </a:extLst>
            </p:cNvPr>
            <p:cNvSpPr/>
            <p:nvPr/>
          </p:nvSpPr>
          <p:spPr>
            <a:xfrm>
              <a:off x="0" y="0"/>
              <a:ext cx="2477690" cy="2847476"/>
            </a:xfrm>
            <a:custGeom>
              <a:avLst/>
              <a:gdLst/>
              <a:ahLst/>
              <a:cxnLst/>
              <a:rect l="l" t="t" r="r" b="b"/>
              <a:pathLst>
                <a:path w="2477690" h="2847476">
                  <a:moveTo>
                    <a:pt x="0" y="0"/>
                  </a:moveTo>
                  <a:lnTo>
                    <a:pt x="2477690" y="0"/>
                  </a:lnTo>
                  <a:lnTo>
                    <a:pt x="2477690" y="2847476"/>
                  </a:lnTo>
                  <a:lnTo>
                    <a:pt x="0" y="284747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088FDF7D-2F6D-C579-8722-F1FE0D862A36}"/>
                </a:ext>
              </a:extLst>
            </p:cNvPr>
            <p:cNvSpPr txBox="1"/>
            <p:nvPr/>
          </p:nvSpPr>
          <p:spPr>
            <a:xfrm>
              <a:off x="0" y="-38100"/>
              <a:ext cx="2477690" cy="2885576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3AA57D79-A6F0-B755-BA68-9D7D4C77B2DF}"/>
              </a:ext>
            </a:extLst>
          </p:cNvPr>
          <p:cNvSpPr/>
          <p:nvPr/>
        </p:nvSpPr>
        <p:spPr>
          <a:xfrm>
            <a:off x="572754" y="440585"/>
            <a:ext cx="1695486" cy="304807"/>
          </a:xfrm>
          <a:custGeom>
            <a:avLst/>
            <a:gdLst/>
            <a:ahLst/>
            <a:cxnLst/>
            <a:rect l="l" t="t" r="r" b="b"/>
            <a:pathLst>
              <a:path w="2543229" h="457210">
                <a:moveTo>
                  <a:pt x="0" y="0"/>
                </a:moveTo>
                <a:lnTo>
                  <a:pt x="2543229" y="0"/>
                </a:lnTo>
                <a:lnTo>
                  <a:pt x="2543229" y="457210"/>
                </a:lnTo>
                <a:lnTo>
                  <a:pt x="0" y="4572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31F148A-DE03-D114-28F4-442361330734}"/>
              </a:ext>
            </a:extLst>
          </p:cNvPr>
          <p:cNvSpPr/>
          <p:nvPr/>
        </p:nvSpPr>
        <p:spPr>
          <a:xfrm>
            <a:off x="4023484" y="5942236"/>
            <a:ext cx="1533099" cy="459929"/>
          </a:xfrm>
          <a:custGeom>
            <a:avLst/>
            <a:gdLst/>
            <a:ahLst/>
            <a:cxnLst/>
            <a:rect l="l" t="t" r="r" b="b"/>
            <a:pathLst>
              <a:path w="2299648" h="689894">
                <a:moveTo>
                  <a:pt x="0" y="0"/>
                </a:moveTo>
                <a:lnTo>
                  <a:pt x="2299648" y="0"/>
                </a:lnTo>
                <a:lnTo>
                  <a:pt x="2299648" y="689894"/>
                </a:lnTo>
                <a:lnTo>
                  <a:pt x="0" y="6898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8" name="AutoShape 8">
            <a:extLst>
              <a:ext uri="{FF2B5EF4-FFF2-40B4-BE49-F238E27FC236}">
                <a16:creationId xmlns:a16="http://schemas.microsoft.com/office/drawing/2014/main" id="{C3A69DE2-F939-EE58-5E69-EF87360219BC}"/>
              </a:ext>
            </a:extLst>
          </p:cNvPr>
          <p:cNvSpPr/>
          <p:nvPr/>
        </p:nvSpPr>
        <p:spPr>
          <a:xfrm flipV="1">
            <a:off x="572754" y="6217399"/>
            <a:ext cx="322023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7836208D-E189-FD3A-7FFD-2F0F5A099944}"/>
              </a:ext>
            </a:extLst>
          </p:cNvPr>
          <p:cNvSpPr/>
          <p:nvPr/>
        </p:nvSpPr>
        <p:spPr>
          <a:xfrm flipV="1">
            <a:off x="2567926" y="589813"/>
            <a:ext cx="2911117" cy="635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635BFB-EC05-D3B1-E06B-86CCF75F2E8D}"/>
              </a:ext>
            </a:extLst>
          </p:cNvPr>
          <p:cNvSpPr txBox="1"/>
          <p:nvPr/>
        </p:nvSpPr>
        <p:spPr>
          <a:xfrm>
            <a:off x="6589353" y="2505080"/>
            <a:ext cx="5284945" cy="1271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81019" indent="-381019">
              <a:lnSpc>
                <a:spcPts val="5291"/>
              </a:lnSpc>
              <a:buFont typeface="Arial" panose="020B0604020202020204" pitchFamily="34" charset="0"/>
              <a:buChar char="•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Learn to ask the question, “How can I support you?”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B2B8CB-2FAC-480F-9BAF-9EDAF2ECE58C}"/>
              </a:ext>
            </a:extLst>
          </p:cNvPr>
          <p:cNvSpPr txBox="1"/>
          <p:nvPr/>
        </p:nvSpPr>
        <p:spPr>
          <a:xfrm>
            <a:off x="1010191" y="2761368"/>
            <a:ext cx="36907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Support</a:t>
            </a:r>
          </a:p>
        </p:txBody>
      </p:sp>
    </p:spTree>
    <p:extLst>
      <p:ext uri="{BB962C8B-B14F-4D97-AF65-F5344CB8AC3E}">
        <p14:creationId xmlns:p14="http://schemas.microsoft.com/office/powerpoint/2010/main" val="2516505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E4E5D-0203-E4F9-2575-3DFF2734B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760AB2F-FB51-2D9D-2BED-0F0AC719F72E}"/>
              </a:ext>
            </a:extLst>
          </p:cNvPr>
          <p:cNvSpPr/>
          <p:nvPr/>
        </p:nvSpPr>
        <p:spPr>
          <a:xfrm>
            <a:off x="0" y="52395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819E3A03-02F4-8287-E3EB-2A0DD77B1C7B}"/>
              </a:ext>
            </a:extLst>
          </p:cNvPr>
          <p:cNvGrpSpPr/>
          <p:nvPr/>
        </p:nvGrpSpPr>
        <p:grpSpPr>
          <a:xfrm>
            <a:off x="6096000" y="-209151"/>
            <a:ext cx="6271653" cy="7207674"/>
            <a:chOff x="0" y="0"/>
            <a:chExt cx="2477690" cy="2847476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3D543ECD-F71B-9655-9FB1-60474B1072B3}"/>
                </a:ext>
              </a:extLst>
            </p:cNvPr>
            <p:cNvSpPr/>
            <p:nvPr/>
          </p:nvSpPr>
          <p:spPr>
            <a:xfrm>
              <a:off x="0" y="0"/>
              <a:ext cx="2477690" cy="2847476"/>
            </a:xfrm>
            <a:custGeom>
              <a:avLst/>
              <a:gdLst/>
              <a:ahLst/>
              <a:cxnLst/>
              <a:rect l="l" t="t" r="r" b="b"/>
              <a:pathLst>
                <a:path w="2477690" h="2847476">
                  <a:moveTo>
                    <a:pt x="0" y="0"/>
                  </a:moveTo>
                  <a:lnTo>
                    <a:pt x="2477690" y="0"/>
                  </a:lnTo>
                  <a:lnTo>
                    <a:pt x="2477690" y="2847476"/>
                  </a:lnTo>
                  <a:lnTo>
                    <a:pt x="0" y="284747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058146C5-9844-F82F-D29D-0112F5FD9A35}"/>
                </a:ext>
              </a:extLst>
            </p:cNvPr>
            <p:cNvSpPr txBox="1"/>
            <p:nvPr/>
          </p:nvSpPr>
          <p:spPr>
            <a:xfrm>
              <a:off x="0" y="-38100"/>
              <a:ext cx="2477690" cy="2885576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872AFF61-06AA-F011-07E5-66E5812847A5}"/>
              </a:ext>
            </a:extLst>
          </p:cNvPr>
          <p:cNvSpPr/>
          <p:nvPr/>
        </p:nvSpPr>
        <p:spPr>
          <a:xfrm>
            <a:off x="572754" y="440585"/>
            <a:ext cx="1695486" cy="304807"/>
          </a:xfrm>
          <a:custGeom>
            <a:avLst/>
            <a:gdLst/>
            <a:ahLst/>
            <a:cxnLst/>
            <a:rect l="l" t="t" r="r" b="b"/>
            <a:pathLst>
              <a:path w="2543229" h="457210">
                <a:moveTo>
                  <a:pt x="0" y="0"/>
                </a:moveTo>
                <a:lnTo>
                  <a:pt x="2543229" y="0"/>
                </a:lnTo>
                <a:lnTo>
                  <a:pt x="2543229" y="457210"/>
                </a:lnTo>
                <a:lnTo>
                  <a:pt x="0" y="4572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CF639E63-10E4-E26B-7C83-EA588D68C7E6}"/>
              </a:ext>
            </a:extLst>
          </p:cNvPr>
          <p:cNvSpPr/>
          <p:nvPr/>
        </p:nvSpPr>
        <p:spPr>
          <a:xfrm>
            <a:off x="4023484" y="5942236"/>
            <a:ext cx="1533099" cy="459929"/>
          </a:xfrm>
          <a:custGeom>
            <a:avLst/>
            <a:gdLst/>
            <a:ahLst/>
            <a:cxnLst/>
            <a:rect l="l" t="t" r="r" b="b"/>
            <a:pathLst>
              <a:path w="2299648" h="689894">
                <a:moveTo>
                  <a:pt x="0" y="0"/>
                </a:moveTo>
                <a:lnTo>
                  <a:pt x="2299648" y="0"/>
                </a:lnTo>
                <a:lnTo>
                  <a:pt x="2299648" y="689894"/>
                </a:lnTo>
                <a:lnTo>
                  <a:pt x="0" y="6898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8" name="AutoShape 8">
            <a:extLst>
              <a:ext uri="{FF2B5EF4-FFF2-40B4-BE49-F238E27FC236}">
                <a16:creationId xmlns:a16="http://schemas.microsoft.com/office/drawing/2014/main" id="{AD9DAE86-7D3B-A356-2D83-AAD30C238810}"/>
              </a:ext>
            </a:extLst>
          </p:cNvPr>
          <p:cNvSpPr/>
          <p:nvPr/>
        </p:nvSpPr>
        <p:spPr>
          <a:xfrm flipV="1">
            <a:off x="572754" y="6217399"/>
            <a:ext cx="322023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DDB7A027-20B1-7A33-2F5F-0D68987DBFA8}"/>
              </a:ext>
            </a:extLst>
          </p:cNvPr>
          <p:cNvSpPr/>
          <p:nvPr/>
        </p:nvSpPr>
        <p:spPr>
          <a:xfrm flipV="1">
            <a:off x="2567926" y="589813"/>
            <a:ext cx="2911117" cy="635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B2E391-3527-3A36-FB69-579F9CCFA7AC}"/>
              </a:ext>
            </a:extLst>
          </p:cNvPr>
          <p:cNvSpPr txBox="1"/>
          <p:nvPr/>
        </p:nvSpPr>
        <p:spPr>
          <a:xfrm>
            <a:off x="6589353" y="2710489"/>
            <a:ext cx="5284945" cy="1271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81019" indent="-381019">
              <a:lnSpc>
                <a:spcPts val="5291"/>
              </a:lnSpc>
              <a:buFont typeface="Arial" panose="020B0604020202020204" pitchFamily="34" charset="0"/>
              <a:buChar char="•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Find excuses to celebrate parents and their kids.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FE30B7-B1CB-5A0D-3B5A-767A06AF4015}"/>
              </a:ext>
            </a:extLst>
          </p:cNvPr>
          <p:cNvSpPr txBox="1"/>
          <p:nvPr/>
        </p:nvSpPr>
        <p:spPr>
          <a:xfrm>
            <a:off x="894693" y="2921168"/>
            <a:ext cx="39017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Encourage</a:t>
            </a:r>
          </a:p>
        </p:txBody>
      </p:sp>
    </p:spTree>
    <p:extLst>
      <p:ext uri="{BB962C8B-B14F-4D97-AF65-F5344CB8AC3E}">
        <p14:creationId xmlns:p14="http://schemas.microsoft.com/office/powerpoint/2010/main" val="1058017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2A740-03E5-1BAF-2294-B72C04CBD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16E1FB79-0183-356C-96BD-E58ECB7E2D5D}"/>
              </a:ext>
            </a:extLst>
          </p:cNvPr>
          <p:cNvSpPr/>
          <p:nvPr/>
        </p:nvSpPr>
        <p:spPr>
          <a:xfrm>
            <a:off x="0" y="52395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71B1A0A3-2994-765F-F88B-B032A2BF5633}"/>
              </a:ext>
            </a:extLst>
          </p:cNvPr>
          <p:cNvGrpSpPr/>
          <p:nvPr/>
        </p:nvGrpSpPr>
        <p:grpSpPr>
          <a:xfrm>
            <a:off x="6096000" y="-209151"/>
            <a:ext cx="6271653" cy="7207674"/>
            <a:chOff x="0" y="0"/>
            <a:chExt cx="2477690" cy="2847476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FF4F7887-98C2-6E96-3F62-342D6171B118}"/>
                </a:ext>
              </a:extLst>
            </p:cNvPr>
            <p:cNvSpPr/>
            <p:nvPr/>
          </p:nvSpPr>
          <p:spPr>
            <a:xfrm>
              <a:off x="0" y="0"/>
              <a:ext cx="2477690" cy="2847476"/>
            </a:xfrm>
            <a:custGeom>
              <a:avLst/>
              <a:gdLst/>
              <a:ahLst/>
              <a:cxnLst/>
              <a:rect l="l" t="t" r="r" b="b"/>
              <a:pathLst>
                <a:path w="2477690" h="2847476">
                  <a:moveTo>
                    <a:pt x="0" y="0"/>
                  </a:moveTo>
                  <a:lnTo>
                    <a:pt x="2477690" y="0"/>
                  </a:lnTo>
                  <a:lnTo>
                    <a:pt x="2477690" y="2847476"/>
                  </a:lnTo>
                  <a:lnTo>
                    <a:pt x="0" y="284747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C28B44F7-9937-818C-572A-A23E7158021D}"/>
                </a:ext>
              </a:extLst>
            </p:cNvPr>
            <p:cNvSpPr txBox="1"/>
            <p:nvPr/>
          </p:nvSpPr>
          <p:spPr>
            <a:xfrm>
              <a:off x="0" y="-38100"/>
              <a:ext cx="2477690" cy="2885576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B4A9665B-D6C6-5E61-CC87-CC5DA2F64774}"/>
              </a:ext>
            </a:extLst>
          </p:cNvPr>
          <p:cNvSpPr/>
          <p:nvPr/>
        </p:nvSpPr>
        <p:spPr>
          <a:xfrm>
            <a:off x="572754" y="440585"/>
            <a:ext cx="1695486" cy="304807"/>
          </a:xfrm>
          <a:custGeom>
            <a:avLst/>
            <a:gdLst/>
            <a:ahLst/>
            <a:cxnLst/>
            <a:rect l="l" t="t" r="r" b="b"/>
            <a:pathLst>
              <a:path w="2543229" h="457210">
                <a:moveTo>
                  <a:pt x="0" y="0"/>
                </a:moveTo>
                <a:lnTo>
                  <a:pt x="2543229" y="0"/>
                </a:lnTo>
                <a:lnTo>
                  <a:pt x="2543229" y="457210"/>
                </a:lnTo>
                <a:lnTo>
                  <a:pt x="0" y="4572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35720A8-B7B6-3960-1CCD-68F62DA92F4F}"/>
              </a:ext>
            </a:extLst>
          </p:cNvPr>
          <p:cNvSpPr/>
          <p:nvPr/>
        </p:nvSpPr>
        <p:spPr>
          <a:xfrm>
            <a:off x="4023484" y="5942236"/>
            <a:ext cx="1533099" cy="459929"/>
          </a:xfrm>
          <a:custGeom>
            <a:avLst/>
            <a:gdLst/>
            <a:ahLst/>
            <a:cxnLst/>
            <a:rect l="l" t="t" r="r" b="b"/>
            <a:pathLst>
              <a:path w="2299648" h="689894">
                <a:moveTo>
                  <a:pt x="0" y="0"/>
                </a:moveTo>
                <a:lnTo>
                  <a:pt x="2299648" y="0"/>
                </a:lnTo>
                <a:lnTo>
                  <a:pt x="2299648" y="689894"/>
                </a:lnTo>
                <a:lnTo>
                  <a:pt x="0" y="6898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8" name="AutoShape 8">
            <a:extLst>
              <a:ext uri="{FF2B5EF4-FFF2-40B4-BE49-F238E27FC236}">
                <a16:creationId xmlns:a16="http://schemas.microsoft.com/office/drawing/2014/main" id="{6D39EBF4-B327-5AEE-68FC-8A75133EB334}"/>
              </a:ext>
            </a:extLst>
          </p:cNvPr>
          <p:cNvSpPr/>
          <p:nvPr/>
        </p:nvSpPr>
        <p:spPr>
          <a:xfrm flipV="1">
            <a:off x="572754" y="6217399"/>
            <a:ext cx="322023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1FA2C50D-D49E-8652-2969-164738DFED65}"/>
              </a:ext>
            </a:extLst>
          </p:cNvPr>
          <p:cNvSpPr/>
          <p:nvPr/>
        </p:nvSpPr>
        <p:spPr>
          <a:xfrm flipV="1">
            <a:off x="2567926" y="589813"/>
            <a:ext cx="2911117" cy="635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6AD12B-78AA-4D3D-54AC-22927B3A5061}"/>
              </a:ext>
            </a:extLst>
          </p:cNvPr>
          <p:cNvSpPr txBox="1"/>
          <p:nvPr/>
        </p:nvSpPr>
        <p:spPr>
          <a:xfrm>
            <a:off x="6589353" y="1486073"/>
            <a:ext cx="5284945" cy="39906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91"/>
              </a:lnSpc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It takes a village to raise a kid, and it take a village to disciple them.</a:t>
            </a:r>
          </a:p>
          <a:p>
            <a:pPr marL="381019" indent="-381019">
              <a:lnSpc>
                <a:spcPts val="5291"/>
              </a:lnSpc>
              <a:buFont typeface="Arial" panose="020B0604020202020204" pitchFamily="34" charset="0"/>
              <a:buChar char="•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Create a pipeline for intergenerational relationships</a:t>
            </a:r>
          </a:p>
          <a:p>
            <a:pPr marL="838219" lvl="1" indent="-381019">
              <a:lnSpc>
                <a:spcPts val="5291"/>
              </a:lnSpc>
              <a:buFont typeface="Arial" panose="020B0604020202020204" pitchFamily="34" charset="0"/>
              <a:buChar char="•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Pray 4 Me</a:t>
            </a:r>
          </a:p>
          <a:p>
            <a:pPr marL="838219" lvl="1" indent="-381019">
              <a:lnSpc>
                <a:spcPts val="5291"/>
              </a:lnSpc>
              <a:buFont typeface="Arial" panose="020B0604020202020204" pitchFamily="34" charset="0"/>
              <a:buChar char="•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Who’s Your 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A56641-2E1B-FA32-2BC5-CA9E23A27E93}"/>
              </a:ext>
            </a:extLst>
          </p:cNvPr>
          <p:cNvSpPr txBox="1"/>
          <p:nvPr/>
        </p:nvSpPr>
        <p:spPr>
          <a:xfrm>
            <a:off x="894693" y="2921168"/>
            <a:ext cx="39017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Connect</a:t>
            </a:r>
          </a:p>
        </p:txBody>
      </p:sp>
    </p:spTree>
    <p:extLst>
      <p:ext uri="{BB962C8B-B14F-4D97-AF65-F5344CB8AC3E}">
        <p14:creationId xmlns:p14="http://schemas.microsoft.com/office/powerpoint/2010/main" val="1924844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498F8-7E9E-359A-18DF-5513F2875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5C607C0-A939-03B7-1DF6-695959F095DE}"/>
              </a:ext>
            </a:extLst>
          </p:cNvPr>
          <p:cNvSpPr/>
          <p:nvPr/>
        </p:nvSpPr>
        <p:spPr>
          <a:xfrm>
            <a:off x="0" y="-1389"/>
            <a:ext cx="12192000" cy="6860777"/>
          </a:xfrm>
          <a:custGeom>
            <a:avLst/>
            <a:gdLst/>
            <a:ahLst/>
            <a:cxnLst/>
            <a:rect l="l" t="t" r="r" b="b"/>
            <a:pathLst>
              <a:path w="18288000" h="10291165">
                <a:moveTo>
                  <a:pt x="0" y="0"/>
                </a:moveTo>
                <a:lnTo>
                  <a:pt x="18288000" y="0"/>
                </a:lnTo>
                <a:lnTo>
                  <a:pt x="18288000" y="10291166"/>
                </a:lnTo>
                <a:lnTo>
                  <a:pt x="0" y="102911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85B1367-1ADD-BF15-8602-09F3E1A6C7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3000"/>
            </a:blip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8524D8C3-9B1A-3A7D-C059-1181003B7EA8}"/>
              </a:ext>
            </a:extLst>
          </p:cNvPr>
          <p:cNvSpPr/>
          <p:nvPr/>
        </p:nvSpPr>
        <p:spPr>
          <a:xfrm>
            <a:off x="569743" y="440585"/>
            <a:ext cx="1695486" cy="304807"/>
          </a:xfrm>
          <a:custGeom>
            <a:avLst/>
            <a:gdLst/>
            <a:ahLst/>
            <a:cxnLst/>
            <a:rect l="l" t="t" r="r" b="b"/>
            <a:pathLst>
              <a:path w="2543229" h="457210">
                <a:moveTo>
                  <a:pt x="0" y="0"/>
                </a:moveTo>
                <a:lnTo>
                  <a:pt x="2543229" y="0"/>
                </a:lnTo>
                <a:lnTo>
                  <a:pt x="2543229" y="457210"/>
                </a:lnTo>
                <a:lnTo>
                  <a:pt x="0" y="4572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341EE39F-0C68-14A1-FA79-8C18EB40E7ED}"/>
              </a:ext>
            </a:extLst>
          </p:cNvPr>
          <p:cNvSpPr/>
          <p:nvPr/>
        </p:nvSpPr>
        <p:spPr>
          <a:xfrm>
            <a:off x="2467672" y="592988"/>
            <a:ext cx="7716201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DA649CEF-FB27-7B07-E6A1-577072726397}"/>
              </a:ext>
            </a:extLst>
          </p:cNvPr>
          <p:cNvSpPr/>
          <p:nvPr/>
        </p:nvSpPr>
        <p:spPr>
          <a:xfrm>
            <a:off x="736698" y="6229109"/>
            <a:ext cx="906287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12D0AB4-21A4-DB81-6C25-98FE4273A27C}"/>
              </a:ext>
            </a:extLst>
          </p:cNvPr>
          <p:cNvSpPr/>
          <p:nvPr/>
        </p:nvSpPr>
        <p:spPr>
          <a:xfrm>
            <a:off x="9973101" y="5993289"/>
            <a:ext cx="1533099" cy="459929"/>
          </a:xfrm>
          <a:custGeom>
            <a:avLst/>
            <a:gdLst/>
            <a:ahLst/>
            <a:cxnLst/>
            <a:rect l="l" t="t" r="r" b="b"/>
            <a:pathLst>
              <a:path w="2299648" h="689894">
                <a:moveTo>
                  <a:pt x="0" y="0"/>
                </a:moveTo>
                <a:lnTo>
                  <a:pt x="2299648" y="0"/>
                </a:lnTo>
                <a:lnTo>
                  <a:pt x="2299648" y="689895"/>
                </a:lnTo>
                <a:lnTo>
                  <a:pt x="0" y="6898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F2953A05-BF9C-DE97-57AA-1D11078F79DC}"/>
              </a:ext>
            </a:extLst>
          </p:cNvPr>
          <p:cNvSpPr txBox="1"/>
          <p:nvPr/>
        </p:nvSpPr>
        <p:spPr>
          <a:xfrm>
            <a:off x="10387073" y="411642"/>
            <a:ext cx="1352982" cy="302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45"/>
              </a:lnSpc>
            </a:pPr>
            <a:r>
              <a:rPr lang="en-US" sz="1890" dirty="0">
                <a:solidFill>
                  <a:srgbClr val="000000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Neue Montreal Medium"/>
              </a:rPr>
              <a:t>BREAKOUT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E1D29802-5B4B-8B60-C1FE-4ED7222733AC}"/>
              </a:ext>
            </a:extLst>
          </p:cNvPr>
          <p:cNvSpPr txBox="1"/>
          <p:nvPr/>
        </p:nvSpPr>
        <p:spPr>
          <a:xfrm>
            <a:off x="1768568" y="1446479"/>
            <a:ext cx="8654864" cy="3693319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8000" b="1" spc="-184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Equipping Parents to Lead in Discipleship</a:t>
            </a:r>
          </a:p>
        </p:txBody>
      </p:sp>
    </p:spTree>
    <p:extLst>
      <p:ext uri="{BB962C8B-B14F-4D97-AF65-F5344CB8AC3E}">
        <p14:creationId xmlns:p14="http://schemas.microsoft.com/office/powerpoint/2010/main" val="2273808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4A459-727E-EE99-549F-77DF3943B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54952F-6D27-82BE-9DCC-4473332969B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pic>
        <p:nvPicPr>
          <p:cNvPr id="4" name="Picture 3" descr="Blue letters on a black background&#10;&#10;AI-generated content may be incorrect.">
            <a:extLst>
              <a:ext uri="{FF2B5EF4-FFF2-40B4-BE49-F238E27FC236}">
                <a16:creationId xmlns:a16="http://schemas.microsoft.com/office/drawing/2014/main" id="{DC62BC0E-4391-AB47-B935-3BB889ECD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873985"/>
            <a:ext cx="7772400" cy="25550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99B2DC-23E6-4019-ADD6-80DD74DEC2BC}"/>
              </a:ext>
            </a:extLst>
          </p:cNvPr>
          <p:cNvSpPr txBox="1"/>
          <p:nvPr/>
        </p:nvSpPr>
        <p:spPr>
          <a:xfrm>
            <a:off x="1219199" y="3701760"/>
            <a:ext cx="101990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264654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Equipping the Home and Church </a:t>
            </a:r>
          </a:p>
          <a:p>
            <a:pPr algn="ctr"/>
            <a:r>
              <a:rPr lang="en-US" sz="4000" dirty="0">
                <a:solidFill>
                  <a:srgbClr val="264654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for Family Discipleship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F3C08D-5096-9216-3050-3BFDA2B192D8}"/>
              </a:ext>
            </a:extLst>
          </p:cNvPr>
          <p:cNvSpPr txBox="1"/>
          <p:nvPr/>
        </p:nvSpPr>
        <p:spPr>
          <a:xfrm>
            <a:off x="1219199" y="5148310"/>
            <a:ext cx="10199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264654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www.HealthyHomes.org</a:t>
            </a:r>
            <a:endParaRPr lang="en-US" sz="3200" dirty="0">
              <a:solidFill>
                <a:srgbClr val="264654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592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31FAF-3C8D-E364-93F0-6234F0798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7B3F946-1C1D-B8FD-C044-E47CE075A0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9E0564-1ECE-E47E-4719-C9200B8B824F}"/>
              </a:ext>
            </a:extLst>
          </p:cNvPr>
          <p:cNvSpPr/>
          <p:nvPr/>
        </p:nvSpPr>
        <p:spPr>
          <a:xfrm>
            <a:off x="586153" y="457200"/>
            <a:ext cx="10984523" cy="58498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diagram of a house&#10;&#10;AI-generated content may be incorrect.">
            <a:extLst>
              <a:ext uri="{FF2B5EF4-FFF2-40B4-BE49-F238E27FC236}">
                <a16:creationId xmlns:a16="http://schemas.microsoft.com/office/drawing/2014/main" id="{EF5E1B56-B31B-C2A3-A626-A1997475A2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6307"/>
            <a:ext cx="12192000" cy="64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320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73703A-21F2-D31E-314F-2BA5D0431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8FA2313-9C96-AFF4-0576-78FEA7FFB81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765AFE3C-8C70-007A-655A-BEC631191DEF}"/>
              </a:ext>
            </a:extLst>
          </p:cNvPr>
          <p:cNvSpPr/>
          <p:nvPr/>
        </p:nvSpPr>
        <p:spPr>
          <a:xfrm>
            <a:off x="569743" y="440585"/>
            <a:ext cx="1695486" cy="304807"/>
          </a:xfrm>
          <a:custGeom>
            <a:avLst/>
            <a:gdLst/>
            <a:ahLst/>
            <a:cxnLst/>
            <a:rect l="l" t="t" r="r" b="b"/>
            <a:pathLst>
              <a:path w="2543229" h="457210">
                <a:moveTo>
                  <a:pt x="0" y="0"/>
                </a:moveTo>
                <a:lnTo>
                  <a:pt x="2543229" y="0"/>
                </a:lnTo>
                <a:lnTo>
                  <a:pt x="2543229" y="457210"/>
                </a:lnTo>
                <a:lnTo>
                  <a:pt x="0" y="4572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B743D463-EE87-DB9F-E2F8-E5CD68A3EBF9}"/>
              </a:ext>
            </a:extLst>
          </p:cNvPr>
          <p:cNvSpPr/>
          <p:nvPr/>
        </p:nvSpPr>
        <p:spPr>
          <a:xfrm>
            <a:off x="2467672" y="592988"/>
            <a:ext cx="7716201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E262D0EA-3EA8-7DD9-1715-93890629BAF5}"/>
              </a:ext>
            </a:extLst>
          </p:cNvPr>
          <p:cNvSpPr/>
          <p:nvPr/>
        </p:nvSpPr>
        <p:spPr>
          <a:xfrm>
            <a:off x="736698" y="6229109"/>
            <a:ext cx="906287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F5D7BB47-131C-0F32-FFD8-706BD29F1E63}"/>
              </a:ext>
            </a:extLst>
          </p:cNvPr>
          <p:cNvSpPr/>
          <p:nvPr/>
        </p:nvSpPr>
        <p:spPr>
          <a:xfrm>
            <a:off x="9973101" y="5993289"/>
            <a:ext cx="1533099" cy="459929"/>
          </a:xfrm>
          <a:custGeom>
            <a:avLst/>
            <a:gdLst/>
            <a:ahLst/>
            <a:cxnLst/>
            <a:rect l="l" t="t" r="r" b="b"/>
            <a:pathLst>
              <a:path w="2299648" h="689894">
                <a:moveTo>
                  <a:pt x="0" y="0"/>
                </a:moveTo>
                <a:lnTo>
                  <a:pt x="2299648" y="0"/>
                </a:lnTo>
                <a:lnTo>
                  <a:pt x="2299648" y="689895"/>
                </a:lnTo>
                <a:lnTo>
                  <a:pt x="0" y="6898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30353BA0-5969-591D-1559-070645B8982D}"/>
              </a:ext>
            </a:extLst>
          </p:cNvPr>
          <p:cNvSpPr txBox="1"/>
          <p:nvPr/>
        </p:nvSpPr>
        <p:spPr>
          <a:xfrm>
            <a:off x="801756" y="2185143"/>
            <a:ext cx="10588487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800" spc="-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Question: Why do you think parents outsource the discipleship of their kids and teens?</a:t>
            </a:r>
            <a:endParaRPr lang="en-US" sz="4800" spc="-100" dirty="0">
              <a:solidFill>
                <a:srgbClr val="000000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Neue Montreal Bold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12A7E0-2FF7-59FA-4EBA-B4218A4AE3A1}"/>
              </a:ext>
            </a:extLst>
          </p:cNvPr>
          <p:cNvSpPr txBox="1"/>
          <p:nvPr/>
        </p:nvSpPr>
        <p:spPr>
          <a:xfrm>
            <a:off x="10387073" y="411642"/>
            <a:ext cx="1352982" cy="302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45"/>
              </a:lnSpc>
            </a:pPr>
            <a:r>
              <a:rPr lang="en-US" sz="1890" dirty="0">
                <a:solidFill>
                  <a:srgbClr val="000000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Neue Montreal Medium"/>
              </a:rPr>
              <a:t>BREAKOUT</a:t>
            </a:r>
          </a:p>
        </p:txBody>
      </p:sp>
    </p:spTree>
    <p:extLst>
      <p:ext uri="{BB962C8B-B14F-4D97-AF65-F5344CB8AC3E}">
        <p14:creationId xmlns:p14="http://schemas.microsoft.com/office/powerpoint/2010/main" val="1055421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3" name="Freeform 3"/>
          <p:cNvSpPr/>
          <p:nvPr/>
        </p:nvSpPr>
        <p:spPr>
          <a:xfrm>
            <a:off x="569743" y="440585"/>
            <a:ext cx="1695486" cy="304807"/>
          </a:xfrm>
          <a:custGeom>
            <a:avLst/>
            <a:gdLst/>
            <a:ahLst/>
            <a:cxnLst/>
            <a:rect l="l" t="t" r="r" b="b"/>
            <a:pathLst>
              <a:path w="2543229" h="457210">
                <a:moveTo>
                  <a:pt x="0" y="0"/>
                </a:moveTo>
                <a:lnTo>
                  <a:pt x="2543229" y="0"/>
                </a:lnTo>
                <a:lnTo>
                  <a:pt x="2543229" y="457210"/>
                </a:lnTo>
                <a:lnTo>
                  <a:pt x="0" y="4572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4" name="AutoShape 4"/>
          <p:cNvSpPr/>
          <p:nvPr/>
        </p:nvSpPr>
        <p:spPr>
          <a:xfrm>
            <a:off x="2467672" y="592988"/>
            <a:ext cx="7716201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5" name="AutoShape 5"/>
          <p:cNvSpPr/>
          <p:nvPr/>
        </p:nvSpPr>
        <p:spPr>
          <a:xfrm>
            <a:off x="736698" y="6229109"/>
            <a:ext cx="906287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6" name="Freeform 6"/>
          <p:cNvSpPr/>
          <p:nvPr/>
        </p:nvSpPr>
        <p:spPr>
          <a:xfrm>
            <a:off x="9973101" y="5993289"/>
            <a:ext cx="1533099" cy="459929"/>
          </a:xfrm>
          <a:custGeom>
            <a:avLst/>
            <a:gdLst/>
            <a:ahLst/>
            <a:cxnLst/>
            <a:rect l="l" t="t" r="r" b="b"/>
            <a:pathLst>
              <a:path w="2299648" h="689894">
                <a:moveTo>
                  <a:pt x="0" y="0"/>
                </a:moveTo>
                <a:lnTo>
                  <a:pt x="2299648" y="0"/>
                </a:lnTo>
                <a:lnTo>
                  <a:pt x="2299648" y="689895"/>
                </a:lnTo>
                <a:lnTo>
                  <a:pt x="0" y="6898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5E70A139-8CA2-4725-5FBB-69CF8AFF06A2}"/>
              </a:ext>
            </a:extLst>
          </p:cNvPr>
          <p:cNvSpPr txBox="1"/>
          <p:nvPr/>
        </p:nvSpPr>
        <p:spPr>
          <a:xfrm>
            <a:off x="801756" y="1783548"/>
            <a:ext cx="10588487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600" b="1" baseline="30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4 </a:t>
            </a:r>
            <a:r>
              <a:rPr lang="en-US" sz="3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“Hear, O Israel: The </a:t>
            </a:r>
            <a:r>
              <a:rPr lang="en-US" sz="3600" cap="small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Lord</a:t>
            </a:r>
            <a:r>
              <a:rPr lang="en-US" sz="3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 our God, the </a:t>
            </a:r>
            <a:r>
              <a:rPr lang="en-US" sz="3600" cap="small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Lord</a:t>
            </a:r>
            <a:r>
              <a:rPr lang="en-US" sz="3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 </a:t>
            </a:r>
            <a:r>
              <a:rPr lang="en-US" sz="36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is</a:t>
            </a:r>
            <a:r>
              <a:rPr lang="en-US" sz="3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 one! </a:t>
            </a:r>
            <a:r>
              <a:rPr lang="en-US" sz="3600" b="1" baseline="30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5 </a:t>
            </a:r>
            <a:r>
              <a:rPr lang="en-US" sz="3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You shall love the </a:t>
            </a:r>
            <a:r>
              <a:rPr lang="en-US" sz="3600" cap="small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Lord</a:t>
            </a:r>
            <a:r>
              <a:rPr lang="en-US" sz="3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 your God with all your heart, with all your soul, and with all your strength.</a:t>
            </a:r>
          </a:p>
          <a:p>
            <a:endParaRPr lang="en-US" sz="36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r"/>
            <a:r>
              <a:rPr lang="en-US" sz="3600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Deuteronomy 6:4-5 (NKJV)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22737B-A390-210C-6C8C-0FEA5DD27428}"/>
              </a:ext>
            </a:extLst>
          </p:cNvPr>
          <p:cNvSpPr txBox="1"/>
          <p:nvPr/>
        </p:nvSpPr>
        <p:spPr>
          <a:xfrm>
            <a:off x="10387073" y="411642"/>
            <a:ext cx="1352982" cy="302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45"/>
              </a:lnSpc>
            </a:pPr>
            <a:r>
              <a:rPr lang="en-US" sz="1890" dirty="0">
                <a:solidFill>
                  <a:srgbClr val="000000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Neue Montreal Medium"/>
              </a:rPr>
              <a:t>BREAKOUT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E90FC-ACB6-4293-16CA-076B6277B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C617C34-95EC-1765-4EA5-FFB3CAD4C429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F71AA248-A82B-83A3-8F7D-3A555C4DAFB9}"/>
              </a:ext>
            </a:extLst>
          </p:cNvPr>
          <p:cNvSpPr/>
          <p:nvPr/>
        </p:nvSpPr>
        <p:spPr>
          <a:xfrm>
            <a:off x="569743" y="440585"/>
            <a:ext cx="1695486" cy="304807"/>
          </a:xfrm>
          <a:custGeom>
            <a:avLst/>
            <a:gdLst/>
            <a:ahLst/>
            <a:cxnLst/>
            <a:rect l="l" t="t" r="r" b="b"/>
            <a:pathLst>
              <a:path w="2543229" h="457210">
                <a:moveTo>
                  <a:pt x="0" y="0"/>
                </a:moveTo>
                <a:lnTo>
                  <a:pt x="2543229" y="0"/>
                </a:lnTo>
                <a:lnTo>
                  <a:pt x="2543229" y="457210"/>
                </a:lnTo>
                <a:lnTo>
                  <a:pt x="0" y="4572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AADFD9C5-1446-3EF4-50D6-58FFE4A1B118}"/>
              </a:ext>
            </a:extLst>
          </p:cNvPr>
          <p:cNvSpPr/>
          <p:nvPr/>
        </p:nvSpPr>
        <p:spPr>
          <a:xfrm>
            <a:off x="2467672" y="592988"/>
            <a:ext cx="7716201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7AE83B29-AA8D-77FE-EAA2-81381865215C}"/>
              </a:ext>
            </a:extLst>
          </p:cNvPr>
          <p:cNvSpPr/>
          <p:nvPr/>
        </p:nvSpPr>
        <p:spPr>
          <a:xfrm>
            <a:off x="736698" y="6229109"/>
            <a:ext cx="906287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F2ADD62-F67C-29F6-9E89-947CFDF8F19E}"/>
              </a:ext>
            </a:extLst>
          </p:cNvPr>
          <p:cNvSpPr/>
          <p:nvPr/>
        </p:nvSpPr>
        <p:spPr>
          <a:xfrm>
            <a:off x="9973101" y="5993289"/>
            <a:ext cx="1533099" cy="459929"/>
          </a:xfrm>
          <a:custGeom>
            <a:avLst/>
            <a:gdLst/>
            <a:ahLst/>
            <a:cxnLst/>
            <a:rect l="l" t="t" r="r" b="b"/>
            <a:pathLst>
              <a:path w="2299648" h="689894">
                <a:moveTo>
                  <a:pt x="0" y="0"/>
                </a:moveTo>
                <a:lnTo>
                  <a:pt x="2299648" y="0"/>
                </a:lnTo>
                <a:lnTo>
                  <a:pt x="2299648" y="689895"/>
                </a:lnTo>
                <a:lnTo>
                  <a:pt x="0" y="6898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3E19D6DB-F0EB-FA69-065F-5EF6D20FE6EB}"/>
              </a:ext>
            </a:extLst>
          </p:cNvPr>
          <p:cNvSpPr txBox="1"/>
          <p:nvPr/>
        </p:nvSpPr>
        <p:spPr>
          <a:xfrm>
            <a:off x="801756" y="1045373"/>
            <a:ext cx="10588487" cy="4924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b="1" baseline="30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6 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“And these words which I command you today </a:t>
            </a:r>
            <a:r>
              <a:rPr lang="en-US" sz="32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shall be in your heart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 </a:t>
            </a:r>
            <a:r>
              <a:rPr lang="en-US" sz="3200" b="1" baseline="30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7 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You shall </a:t>
            </a:r>
            <a:r>
              <a:rPr lang="en-US" sz="32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teach them diligently 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to your children, and shall </a:t>
            </a:r>
            <a:r>
              <a:rPr lang="en-US" sz="32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talk of them 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when you sit in your house, when you walk by the way, when you lie down, and when you rise up. </a:t>
            </a:r>
          </a:p>
          <a:p>
            <a:r>
              <a:rPr lang="en-US" sz="3200" b="1" baseline="30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8 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You shall </a:t>
            </a:r>
            <a:r>
              <a:rPr lang="en-US" sz="32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bind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them as a sign on your hand, and they shall be as frontlets between your eyes. </a:t>
            </a:r>
            <a:r>
              <a:rPr lang="en-US" sz="3200" b="1" baseline="30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9 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You shall </a:t>
            </a:r>
            <a:r>
              <a:rPr lang="en-US" sz="3200" b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write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them on the doorposts of your house and on your gates.</a:t>
            </a:r>
          </a:p>
          <a:p>
            <a:pPr algn="r"/>
            <a:endParaRPr lang="en-US" sz="3200" spc="-100" dirty="0">
              <a:solidFill>
                <a:srgbClr val="000000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Neue Montreal Bold"/>
            </a:endParaRPr>
          </a:p>
          <a:p>
            <a:pPr algn="r"/>
            <a:r>
              <a:rPr lang="en-US" sz="3200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Deuteronomy 6:6-9 (NKJV)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6AE00D-C79D-C673-3DE0-AD7A8A97FDDC}"/>
              </a:ext>
            </a:extLst>
          </p:cNvPr>
          <p:cNvSpPr txBox="1"/>
          <p:nvPr/>
        </p:nvSpPr>
        <p:spPr>
          <a:xfrm>
            <a:off x="10387073" y="411642"/>
            <a:ext cx="1352982" cy="302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45"/>
              </a:lnSpc>
            </a:pPr>
            <a:r>
              <a:rPr lang="en-US" sz="1890" dirty="0">
                <a:solidFill>
                  <a:srgbClr val="000000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Neue Montreal Medium"/>
              </a:rPr>
              <a:t>BREAKOUT</a:t>
            </a:r>
          </a:p>
        </p:txBody>
      </p:sp>
    </p:spTree>
    <p:extLst>
      <p:ext uri="{BB962C8B-B14F-4D97-AF65-F5344CB8AC3E}">
        <p14:creationId xmlns:p14="http://schemas.microsoft.com/office/powerpoint/2010/main" val="3774930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4B82CA-3867-B583-287C-E41100FF3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993476F-D17D-DA65-D5FB-7D3333E9CB0C}"/>
              </a:ext>
            </a:extLst>
          </p:cNvPr>
          <p:cNvSpPr/>
          <p:nvPr/>
        </p:nvSpPr>
        <p:spPr>
          <a:xfrm>
            <a:off x="0" y="-13748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1835E4A-94F2-0B9F-9B4E-B45B38D39FE6}"/>
              </a:ext>
            </a:extLst>
          </p:cNvPr>
          <p:cNvSpPr/>
          <p:nvPr/>
        </p:nvSpPr>
        <p:spPr>
          <a:xfrm>
            <a:off x="569743" y="440585"/>
            <a:ext cx="1695486" cy="304807"/>
          </a:xfrm>
          <a:custGeom>
            <a:avLst/>
            <a:gdLst/>
            <a:ahLst/>
            <a:cxnLst/>
            <a:rect l="l" t="t" r="r" b="b"/>
            <a:pathLst>
              <a:path w="2543229" h="457210">
                <a:moveTo>
                  <a:pt x="0" y="0"/>
                </a:moveTo>
                <a:lnTo>
                  <a:pt x="2543229" y="0"/>
                </a:lnTo>
                <a:lnTo>
                  <a:pt x="2543229" y="457210"/>
                </a:lnTo>
                <a:lnTo>
                  <a:pt x="0" y="4572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6AFBA508-3511-7F5E-D79B-38E97B4F53C7}"/>
              </a:ext>
            </a:extLst>
          </p:cNvPr>
          <p:cNvSpPr/>
          <p:nvPr/>
        </p:nvSpPr>
        <p:spPr>
          <a:xfrm>
            <a:off x="2467672" y="592988"/>
            <a:ext cx="7716201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D421FDD9-0929-D974-5509-D42FA9F8ECA6}"/>
              </a:ext>
            </a:extLst>
          </p:cNvPr>
          <p:cNvSpPr/>
          <p:nvPr/>
        </p:nvSpPr>
        <p:spPr>
          <a:xfrm>
            <a:off x="736698" y="6229109"/>
            <a:ext cx="906287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DC9E219-E387-5F79-32DE-73D743C40441}"/>
              </a:ext>
            </a:extLst>
          </p:cNvPr>
          <p:cNvSpPr/>
          <p:nvPr/>
        </p:nvSpPr>
        <p:spPr>
          <a:xfrm>
            <a:off x="9973101" y="5993289"/>
            <a:ext cx="1533099" cy="459929"/>
          </a:xfrm>
          <a:custGeom>
            <a:avLst/>
            <a:gdLst/>
            <a:ahLst/>
            <a:cxnLst/>
            <a:rect l="l" t="t" r="r" b="b"/>
            <a:pathLst>
              <a:path w="2299648" h="689894">
                <a:moveTo>
                  <a:pt x="0" y="0"/>
                </a:moveTo>
                <a:lnTo>
                  <a:pt x="2299648" y="0"/>
                </a:lnTo>
                <a:lnTo>
                  <a:pt x="2299648" y="689895"/>
                </a:lnTo>
                <a:lnTo>
                  <a:pt x="0" y="6898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36719113-EE08-FE01-13FB-DA7A22AEB177}"/>
              </a:ext>
            </a:extLst>
          </p:cNvPr>
          <p:cNvSpPr txBox="1"/>
          <p:nvPr/>
        </p:nvSpPr>
        <p:spPr>
          <a:xfrm>
            <a:off x="801756" y="1045373"/>
            <a:ext cx="10588487" cy="47397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 baseline="30000" dirty="0"/>
              <a:t>20 </a:t>
            </a:r>
            <a:r>
              <a:rPr lang="en-US" sz="2800" dirty="0"/>
              <a:t>“When your son asks you in time to come, saying, ‘</a:t>
            </a:r>
            <a:r>
              <a:rPr lang="en-US" sz="2800" b="1" dirty="0"/>
              <a:t>What </a:t>
            </a:r>
            <a:r>
              <a:rPr lang="en-US" sz="2800" b="1" i="1" dirty="0"/>
              <a:t>is the meaning</a:t>
            </a:r>
            <a:r>
              <a:rPr lang="en-US" sz="2800" i="1" dirty="0"/>
              <a:t> of</a:t>
            </a:r>
            <a:r>
              <a:rPr lang="en-US" sz="2800" dirty="0"/>
              <a:t> the testimonies, the statutes, and the judgments which the </a:t>
            </a:r>
            <a:r>
              <a:rPr lang="en-US" sz="2800" cap="small" dirty="0"/>
              <a:t>Lord</a:t>
            </a:r>
            <a:r>
              <a:rPr lang="en-US" sz="2800" dirty="0"/>
              <a:t> our God has commanded you?’ </a:t>
            </a:r>
            <a:r>
              <a:rPr lang="en-US" sz="2800" b="1" baseline="30000" dirty="0"/>
              <a:t>21 </a:t>
            </a:r>
            <a:r>
              <a:rPr lang="en-US" sz="2800" b="1" dirty="0"/>
              <a:t>then you shall say to your son</a:t>
            </a:r>
            <a:r>
              <a:rPr lang="en-US" sz="2800" dirty="0"/>
              <a:t>: ‘We were slaves of Pharaoh in Egypt, and the </a:t>
            </a:r>
            <a:r>
              <a:rPr lang="en-US" sz="2800" cap="small" dirty="0"/>
              <a:t>Lord</a:t>
            </a:r>
            <a:r>
              <a:rPr lang="en-US" sz="2800" dirty="0"/>
              <a:t> brought us out of Egypt with a mighty hand;</a:t>
            </a:r>
          </a:p>
          <a:p>
            <a:r>
              <a:rPr lang="en-US" sz="2800" b="1" baseline="30000" dirty="0"/>
              <a:t>24 </a:t>
            </a:r>
            <a:r>
              <a:rPr lang="en-US" sz="2800" dirty="0"/>
              <a:t>And the </a:t>
            </a:r>
            <a:r>
              <a:rPr lang="en-US" sz="2800" cap="small" dirty="0"/>
              <a:t>Lord</a:t>
            </a:r>
            <a:r>
              <a:rPr lang="en-US" sz="2800" dirty="0"/>
              <a:t> commanded us to observe all these statutes, to fear the </a:t>
            </a:r>
            <a:r>
              <a:rPr lang="en-US" sz="2800" cap="small" dirty="0"/>
              <a:t>Lord</a:t>
            </a:r>
            <a:r>
              <a:rPr lang="en-US" sz="2800" dirty="0"/>
              <a:t> our God, for our good always, that He might preserve us alive, as </a:t>
            </a:r>
            <a:r>
              <a:rPr lang="en-US" sz="2800" i="1" dirty="0"/>
              <a:t>it is</a:t>
            </a:r>
            <a:r>
              <a:rPr lang="en-US" sz="2800" dirty="0"/>
              <a:t> this day. </a:t>
            </a:r>
            <a:r>
              <a:rPr lang="en-US" sz="2800" b="1" baseline="30000" dirty="0"/>
              <a:t>25 </a:t>
            </a:r>
            <a:r>
              <a:rPr lang="en-US" sz="2800" dirty="0"/>
              <a:t>Then it will be righteousness for us, if we are careful to observe all these commandments before the </a:t>
            </a:r>
            <a:r>
              <a:rPr lang="en-US" sz="2800" cap="small" dirty="0"/>
              <a:t>Lord</a:t>
            </a:r>
            <a:r>
              <a:rPr lang="en-US" sz="2800" dirty="0"/>
              <a:t> our God, as He has commanded us.’</a:t>
            </a:r>
          </a:p>
          <a:p>
            <a:pPr algn="r"/>
            <a:r>
              <a:rPr lang="en-US" sz="2800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Deuteronomy 6:20-21, 24-25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E532F5-7D89-2E04-2B47-C79E772F8632}"/>
              </a:ext>
            </a:extLst>
          </p:cNvPr>
          <p:cNvSpPr txBox="1"/>
          <p:nvPr/>
        </p:nvSpPr>
        <p:spPr>
          <a:xfrm>
            <a:off x="10387073" y="411642"/>
            <a:ext cx="1352982" cy="302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45"/>
              </a:lnSpc>
            </a:pPr>
            <a:r>
              <a:rPr lang="en-US" sz="1890" dirty="0">
                <a:solidFill>
                  <a:srgbClr val="000000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Neue Montreal Medium"/>
              </a:rPr>
              <a:t>BREAKOUT</a:t>
            </a:r>
          </a:p>
        </p:txBody>
      </p:sp>
    </p:spTree>
    <p:extLst>
      <p:ext uri="{BB962C8B-B14F-4D97-AF65-F5344CB8AC3E}">
        <p14:creationId xmlns:p14="http://schemas.microsoft.com/office/powerpoint/2010/main" val="385123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01C7B082-E28A-D033-3AB4-B16DB5F81BA7}"/>
              </a:ext>
            </a:extLst>
          </p:cNvPr>
          <p:cNvSpPr txBox="1"/>
          <p:nvPr/>
        </p:nvSpPr>
        <p:spPr>
          <a:xfrm>
            <a:off x="2326372" y="3091301"/>
            <a:ext cx="7539257" cy="6796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291"/>
              </a:lnSpc>
            </a:pPr>
            <a:r>
              <a:rPr lang="en-US" sz="5945" b="1" spc="-184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IMAGE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182BCE-912F-C453-BB32-AA44DC73BC8C}"/>
              </a:ext>
            </a:extLst>
          </p:cNvPr>
          <p:cNvSpPr txBox="1"/>
          <p:nvPr/>
        </p:nvSpPr>
        <p:spPr>
          <a:xfrm>
            <a:off x="3048000" y="2752636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en-US" b="1" i="0" dirty="0">
                <a:solidFill>
                  <a:srgbClr val="041F60"/>
                </a:solidFill>
                <a:effectLst/>
              </a:rPr>
              <a:t>Younger Years</a:t>
            </a:r>
            <a:endParaRPr lang="en-US" dirty="0">
              <a:effectLst/>
            </a:endParaRPr>
          </a:p>
          <a:p>
            <a:pPr algn="ctr" rtl="0">
              <a:buNone/>
            </a:pPr>
            <a:r>
              <a:rPr lang="en-US" b="0" i="0" dirty="0" err="1">
                <a:solidFill>
                  <a:srgbClr val="041F60"/>
                </a:solidFill>
                <a:effectLst/>
              </a:rPr>
              <a:t>Contro</a:t>
            </a:r>
            <a:endParaRPr lang="en-US" dirty="0">
              <a:effectLst/>
            </a:endParaRPr>
          </a:p>
          <a:p>
            <a:pPr algn="ctr" rtl="0">
              <a:buNone/>
            </a:pPr>
            <a:r>
              <a:rPr lang="en-US" b="1" i="0" dirty="0">
                <a:solidFill>
                  <a:srgbClr val="041F60"/>
                </a:solidFill>
                <a:effectLst/>
              </a:rPr>
              <a:t>Teenage Years and Beyond</a:t>
            </a:r>
            <a:endParaRPr lang="en-US" dirty="0">
              <a:effectLst/>
            </a:endParaRPr>
          </a:p>
          <a:p>
            <a:pPr algn="ctr" rtl="0">
              <a:buNone/>
            </a:pPr>
            <a:r>
              <a:rPr lang="en-US" b="0" i="0" dirty="0">
                <a:solidFill>
                  <a:srgbClr val="041F60"/>
                </a:solidFill>
                <a:effectLst/>
              </a:rPr>
              <a:t>Influence</a:t>
            </a:r>
            <a:endParaRPr lang="en-US" dirty="0">
              <a:effectLst/>
            </a:endParaRPr>
          </a:p>
        </p:txBody>
      </p:sp>
      <p:pic>
        <p:nvPicPr>
          <p:cNvPr id="10" name="Picture 9" descr="A diagram of a child's life&#10;&#10;AI-generated content may be incorrect.">
            <a:extLst>
              <a:ext uri="{FF2B5EF4-FFF2-40B4-BE49-F238E27FC236}">
                <a16:creationId xmlns:a16="http://schemas.microsoft.com/office/drawing/2014/main" id="{208B9C61-8770-AEF3-26C6-042FEB8515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5" r="-1"/>
          <a:stretch>
            <a:fillRect/>
          </a:stretch>
        </p:blipFill>
        <p:spPr>
          <a:xfrm>
            <a:off x="363415" y="716817"/>
            <a:ext cx="11480687" cy="542436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sz="1200" dirty="0"/>
          </a:p>
        </p:txBody>
      </p:sp>
      <p:grpSp>
        <p:nvGrpSpPr>
          <p:cNvPr id="3" name="Group 3"/>
          <p:cNvGrpSpPr/>
          <p:nvPr/>
        </p:nvGrpSpPr>
        <p:grpSpPr>
          <a:xfrm>
            <a:off x="6096000" y="-209151"/>
            <a:ext cx="6271653" cy="7207674"/>
            <a:chOff x="0" y="0"/>
            <a:chExt cx="2477690" cy="284747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77690" cy="2847476"/>
            </a:xfrm>
            <a:custGeom>
              <a:avLst/>
              <a:gdLst/>
              <a:ahLst/>
              <a:cxnLst/>
              <a:rect l="l" t="t" r="r" b="b"/>
              <a:pathLst>
                <a:path w="2477690" h="2847476">
                  <a:moveTo>
                    <a:pt x="0" y="0"/>
                  </a:moveTo>
                  <a:lnTo>
                    <a:pt x="2477690" y="0"/>
                  </a:lnTo>
                  <a:lnTo>
                    <a:pt x="2477690" y="2847476"/>
                  </a:lnTo>
                  <a:lnTo>
                    <a:pt x="0" y="284747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477690" cy="2885576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  <a:spcBef>
                  <a:spcPct val="0"/>
                </a:spcBef>
              </a:pPr>
              <a:endParaRPr sz="1200"/>
            </a:p>
          </p:txBody>
        </p:sp>
      </p:grpSp>
      <p:sp>
        <p:nvSpPr>
          <p:cNvPr id="6" name="Freeform 6"/>
          <p:cNvSpPr/>
          <p:nvPr/>
        </p:nvSpPr>
        <p:spPr>
          <a:xfrm>
            <a:off x="572754" y="440585"/>
            <a:ext cx="1695486" cy="304807"/>
          </a:xfrm>
          <a:custGeom>
            <a:avLst/>
            <a:gdLst/>
            <a:ahLst/>
            <a:cxnLst/>
            <a:rect l="l" t="t" r="r" b="b"/>
            <a:pathLst>
              <a:path w="2543229" h="457210">
                <a:moveTo>
                  <a:pt x="0" y="0"/>
                </a:moveTo>
                <a:lnTo>
                  <a:pt x="2543229" y="0"/>
                </a:lnTo>
                <a:lnTo>
                  <a:pt x="2543229" y="457210"/>
                </a:lnTo>
                <a:lnTo>
                  <a:pt x="0" y="4572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7" name="Freeform 7"/>
          <p:cNvSpPr/>
          <p:nvPr/>
        </p:nvSpPr>
        <p:spPr>
          <a:xfrm>
            <a:off x="4023484" y="5942236"/>
            <a:ext cx="1533099" cy="459929"/>
          </a:xfrm>
          <a:custGeom>
            <a:avLst/>
            <a:gdLst/>
            <a:ahLst/>
            <a:cxnLst/>
            <a:rect l="l" t="t" r="r" b="b"/>
            <a:pathLst>
              <a:path w="2299648" h="689894">
                <a:moveTo>
                  <a:pt x="0" y="0"/>
                </a:moveTo>
                <a:lnTo>
                  <a:pt x="2299648" y="0"/>
                </a:lnTo>
                <a:lnTo>
                  <a:pt x="2299648" y="689894"/>
                </a:lnTo>
                <a:lnTo>
                  <a:pt x="0" y="6898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8" name="AutoShape 8"/>
          <p:cNvSpPr/>
          <p:nvPr/>
        </p:nvSpPr>
        <p:spPr>
          <a:xfrm flipV="1">
            <a:off x="572754" y="6217399"/>
            <a:ext cx="322023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9" name="AutoShape 9"/>
          <p:cNvSpPr/>
          <p:nvPr/>
        </p:nvSpPr>
        <p:spPr>
          <a:xfrm flipV="1">
            <a:off x="2567926" y="589813"/>
            <a:ext cx="2911117" cy="635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E74F5F-3B34-8386-9C13-82E0016F6539}"/>
              </a:ext>
            </a:extLst>
          </p:cNvPr>
          <p:cNvSpPr txBox="1"/>
          <p:nvPr/>
        </p:nvSpPr>
        <p:spPr>
          <a:xfrm>
            <a:off x="6589353" y="331633"/>
            <a:ext cx="5284945" cy="6029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81019" indent="-381019">
              <a:lnSpc>
                <a:spcPts val="5291"/>
              </a:lnSpc>
              <a:buFont typeface="Arial" panose="020B0604020202020204" pitchFamily="34" charset="0"/>
              <a:buChar char="•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Work with key leaders (Pastoral staff, kids, youth, etc.) to host:</a:t>
            </a:r>
          </a:p>
          <a:p>
            <a:pPr marL="914400" lvl="1" indent="-457200">
              <a:lnSpc>
                <a:spcPts val="5291"/>
              </a:lnSpc>
              <a:buFont typeface="Courier New" panose="02070309020205020404" pitchFamily="49" charset="0"/>
              <a:buChar char="o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Workshops and classes</a:t>
            </a:r>
          </a:p>
          <a:p>
            <a:pPr marL="914400" lvl="1" indent="-457200">
              <a:lnSpc>
                <a:spcPts val="5291"/>
              </a:lnSpc>
              <a:buFont typeface="Courier New" panose="02070309020205020404" pitchFamily="49" charset="0"/>
              <a:buChar char="o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Small Groups</a:t>
            </a:r>
          </a:p>
          <a:p>
            <a:pPr marL="914400" lvl="1" indent="-457200">
              <a:lnSpc>
                <a:spcPts val="5291"/>
              </a:lnSpc>
              <a:buFont typeface="Courier New" panose="02070309020205020404" pitchFamily="49" charset="0"/>
              <a:buChar char="o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Mid-week Series</a:t>
            </a:r>
          </a:p>
          <a:p>
            <a:pPr marL="914400" lvl="1" indent="-457200">
              <a:lnSpc>
                <a:spcPts val="5291"/>
              </a:lnSpc>
              <a:buFont typeface="Courier New" panose="02070309020205020404" pitchFamily="49" charset="0"/>
              <a:buChar char="o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Parent Meetings</a:t>
            </a:r>
          </a:p>
          <a:p>
            <a:pPr marL="914400" lvl="1" indent="-457200">
              <a:lnSpc>
                <a:spcPts val="5291"/>
              </a:lnSpc>
              <a:buFont typeface="Courier New" panose="02070309020205020404" pitchFamily="49" charset="0"/>
              <a:buChar char="o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Family Devotion Night</a:t>
            </a:r>
          </a:p>
          <a:p>
            <a:pPr marL="457200" indent="-457200">
              <a:lnSpc>
                <a:spcPts val="5291"/>
              </a:lnSpc>
              <a:buFont typeface="Arial" panose="020B0604020202020204" pitchFamily="34" charset="0"/>
              <a:buChar char="•"/>
            </a:pPr>
            <a:r>
              <a:rPr lang="en-US" sz="2933" spc="-100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Neue Montreal Bold"/>
              </a:rPr>
              <a:t>Use key milestones (i.e. Baby Dedication, PreK Graduation)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BE3C9E-FD60-BAEF-C418-C8A6111C8C1F}"/>
              </a:ext>
            </a:extLst>
          </p:cNvPr>
          <p:cNvSpPr txBox="1"/>
          <p:nvPr/>
        </p:nvSpPr>
        <p:spPr>
          <a:xfrm>
            <a:off x="1221208" y="2761368"/>
            <a:ext cx="3071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Educate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465</Words>
  <Application>Microsoft Macintosh PowerPoint</Application>
  <PresentationFormat>Widescreen</PresentationFormat>
  <Paragraphs>53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Aptos</vt:lpstr>
      <vt:lpstr>Aptos Display</vt:lpstr>
      <vt:lpstr>Arial</vt:lpstr>
      <vt:lpstr>Courier New</vt:lpstr>
      <vt:lpstr>Helvetica Neue</vt:lpstr>
      <vt:lpstr>Helvetica Neue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Jalen Blake</dc:creator>
  <cp:lastModifiedBy>Kaleb Saucer</cp:lastModifiedBy>
  <cp:revision>3</cp:revision>
  <dcterms:created xsi:type="dcterms:W3CDTF">2026-03-11T19:54:40Z</dcterms:created>
  <dcterms:modified xsi:type="dcterms:W3CDTF">2026-04-09T14:14:16Z</dcterms:modified>
</cp:coreProperties>
</file>